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9"/>
  </p:notesMasterIdLst>
  <p:handoutMasterIdLst>
    <p:handoutMasterId r:id="rId30"/>
  </p:handoutMasterIdLst>
  <p:sldIdLst>
    <p:sldId id="603" r:id="rId8"/>
    <p:sldId id="2356" r:id="rId9"/>
    <p:sldId id="2340" r:id="rId10"/>
    <p:sldId id="739" r:id="rId11"/>
    <p:sldId id="2383" r:id="rId12"/>
    <p:sldId id="2384" r:id="rId13"/>
    <p:sldId id="2393" r:id="rId14"/>
    <p:sldId id="2382" r:id="rId15"/>
    <p:sldId id="2385" r:id="rId16"/>
    <p:sldId id="2386" r:id="rId17"/>
    <p:sldId id="2388" r:id="rId18"/>
    <p:sldId id="2377" r:id="rId19"/>
    <p:sldId id="1790" r:id="rId20"/>
    <p:sldId id="2387" r:id="rId21"/>
    <p:sldId id="2389" r:id="rId22"/>
    <p:sldId id="2390" r:id="rId23"/>
    <p:sldId id="2391" r:id="rId24"/>
    <p:sldId id="2392" r:id="rId25"/>
    <p:sldId id="2362" r:id="rId26"/>
    <p:sldId id="741" r:id="rId27"/>
    <p:sldId id="582" r:id="rId2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7300"/>
            <a:ext cx="10963473" cy="509778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3935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548680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2281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  <p:sldLayoutId id="2147483976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2023/10/15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5" r:id="rId5"/>
    <p:sldLayoutId id="2147483978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414995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1499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dist"/>
            <a:r>
              <a:rPr lang="zh-CN" altLang="en-US" sz="66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系列之</a:t>
            </a:r>
            <a:r>
              <a:rPr lang="en-US" altLang="zh-CN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集群</a:t>
            </a:r>
            <a:endParaRPr lang="zh-CN" altLang="en-US" sz="66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8" y="1962001"/>
            <a:ext cx="6914448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dirty="0">
                <a:solidFill>
                  <a:srgbClr val="C00000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9600" dirty="0">
                <a:solidFill>
                  <a:srgbClr val="C00000"/>
                </a:solidFill>
                <a:latin typeface="Gill Sans MT" panose="020B0502020104020203" pitchFamily="34" charset="0"/>
              </a:rPr>
              <a:t> 集群架构</a:t>
            </a:r>
            <a:endParaRPr lang="zh-CN" altLang="en-US" sz="115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8D3F659-47CA-9B4D-BADF-AB319267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99DEBDF-CBAE-9C4C-88DA-9E0103B10B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胖树（</a:t>
            </a:r>
            <a:r>
              <a:rPr lang="en-US" altLang="zh-CN" dirty="0"/>
              <a:t>Fat-Tree</a:t>
            </a:r>
            <a:r>
              <a:rPr lang="zh-CN" altLang="en-US" dirty="0"/>
              <a:t>）拓扑</a:t>
            </a:r>
          </a:p>
        </p:txBody>
      </p:sp>
    </p:spTree>
    <p:extLst>
      <p:ext uri="{BB962C8B-B14F-4D97-AF65-F5344CB8AC3E}">
        <p14:creationId xmlns:p14="http://schemas.microsoft.com/office/powerpoint/2010/main" val="724826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A1A356-825E-5743-B0B0-175D2FA766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网络拓扑优化</a:t>
            </a:r>
          </a:p>
        </p:txBody>
      </p:sp>
    </p:spTree>
    <p:extLst>
      <p:ext uri="{BB962C8B-B14F-4D97-AF65-F5344CB8AC3E}">
        <p14:creationId xmlns:p14="http://schemas.microsoft.com/office/powerpoint/2010/main" val="2736329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332080B-A4F1-094E-A3E6-6D8CE1E2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服务器机柜组装图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025244C-76E3-0C48-A6DF-5D2DDDF3D0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我们知道哈希算法总是会有冲突的，像是左边这个图里展示的，</a:t>
            </a:r>
            <a:r>
              <a:rPr lang="en-US" altLang="zh-CN" dirty="0"/>
              <a:t>2 </a:t>
            </a:r>
            <a:r>
              <a:rPr lang="zh-CN" altLang="en-US" dirty="0"/>
              <a:t>个跨交换机的连接如果同时选择了左边这个链路，那么就会导致左边链路拥挤而右边的链路空闲，这样两个连接的带宽都会减半。这种问题在大规模训练中太常见了。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C53926-1F7B-2E4D-BFB5-DB4D2A8EB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609" y="2494280"/>
            <a:ext cx="6858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9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通讯硬件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639BBAFD-D5AE-C748-AB92-8D10CD47A0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为了进一步减小这个问题的影响，我们应该尽可能让通信发生在一个交换机内。而同一个汇聚组内的同号 </a:t>
            </a:r>
            <a:r>
              <a:rPr lang="en-US" altLang="zh-CN" dirty="0"/>
              <a:t>GPU </a:t>
            </a:r>
            <a:r>
              <a:rPr lang="zh-CN" altLang="en-US" dirty="0"/>
              <a:t>通信，是不会跨交换机的，也就没有哈希选路冲突问题。这也是为什么我们尽可能扩大一个汇聚组规模的原因。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69F2B4-CBFD-674C-A5EE-45FC064E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381" y="2438786"/>
            <a:ext cx="6858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7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8E967E2-2E56-6E40-AA81-345439B3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F242731-F329-B145-AB08-7322E6B4E6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为了减少跨交换机的通信，在 </a:t>
            </a:r>
            <a:r>
              <a:rPr lang="en-US" altLang="zh-CN" b="1" dirty="0"/>
              <a:t>AIPod </a:t>
            </a:r>
            <a:r>
              <a:rPr lang="zh-CN" altLang="en-US" b="1" dirty="0"/>
              <a:t>里我们提供了网络架构感知的方法。</a:t>
            </a:r>
            <a:r>
              <a:rPr lang="zh-CN" altLang="en-US" dirty="0"/>
              <a:t>网络架构感知，就是允许上层感知到当前 </a:t>
            </a:r>
            <a:r>
              <a:rPr lang="en-US" altLang="zh-CN" dirty="0"/>
              <a:t>GPU </a:t>
            </a:r>
            <a:r>
              <a:rPr lang="zh-CN" altLang="en-US" dirty="0"/>
              <a:t>在网络架构的什么位置，归属于哪一个汇聚组，它的 </a:t>
            </a:r>
            <a:r>
              <a:rPr lang="en-US" altLang="zh-CN" dirty="0"/>
              <a:t>GroupID </a:t>
            </a:r>
            <a:r>
              <a:rPr lang="zh-CN" altLang="en-US" dirty="0"/>
              <a:t>是多少。</a:t>
            </a:r>
            <a:endParaRPr lang="en-US" altLang="zh-CN" dirty="0"/>
          </a:p>
          <a:p>
            <a:r>
              <a:rPr lang="en-US" altLang="zh-CN" b="1" dirty="0"/>
              <a:t>AIPod </a:t>
            </a:r>
            <a:r>
              <a:rPr lang="zh-CN" altLang="en-US" b="1" dirty="0"/>
              <a:t>可以把这个信息透给上层的任务调度系统，让训练任务调度的时候，把同一个任务尽可能调度在同一个汇聚组下，这样通信肯定也就只在一个汇聚组内了。</a:t>
            </a:r>
            <a:endParaRPr lang="zh-CN" altLang="en-US" dirty="0"/>
          </a:p>
          <a:p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64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72C0AA4-8D77-BB40-8B48-62C73D05C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E54D410-9A17-964E-A4F5-E1C8F1E90F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但是大模型的任务通常很大，不可能全在一个汇聚组下。这时我们就需要通过汇聚组信息对全局 </a:t>
            </a:r>
            <a:r>
              <a:rPr lang="en-US" altLang="zh-CN" dirty="0"/>
              <a:t>GPU </a:t>
            </a:r>
            <a:r>
              <a:rPr lang="zh-CN" altLang="en-US" dirty="0"/>
              <a:t>做有序化处理，让通信库在构建 </a:t>
            </a:r>
            <a:r>
              <a:rPr lang="en-US" altLang="zh-CN" dirty="0"/>
              <a:t>Allreduce </a:t>
            </a:r>
            <a:r>
              <a:rPr lang="zh-CN" altLang="en-US" dirty="0"/>
              <a:t>拓扑图的时候，减少跨交换机的互通流量。我们用右下角这个图来说明，</a:t>
            </a:r>
            <a:r>
              <a:rPr lang="en-US" altLang="zh-CN" dirty="0"/>
              <a:t>4 </a:t>
            </a:r>
            <a:r>
              <a:rPr lang="zh-CN" altLang="en-US" dirty="0"/>
              <a:t>个 </a:t>
            </a:r>
            <a:r>
              <a:rPr lang="en-US" altLang="zh-CN" dirty="0"/>
              <a:t>GPU </a:t>
            </a:r>
            <a:r>
              <a:rPr lang="zh-CN" altLang="en-US" dirty="0"/>
              <a:t>做 </a:t>
            </a:r>
            <a:r>
              <a:rPr lang="en-US" altLang="zh-CN" dirty="0"/>
              <a:t>AllReduce</a:t>
            </a:r>
            <a:r>
              <a:rPr lang="zh-CN" altLang="en-US" dirty="0"/>
              <a:t>，采用 </a:t>
            </a:r>
            <a:r>
              <a:rPr lang="en-US" altLang="zh-CN" dirty="0"/>
              <a:t>ring </a:t>
            </a:r>
            <a:r>
              <a:rPr lang="zh-CN" altLang="en-US" dirty="0"/>
              <a:t>算法，两种不同的 </a:t>
            </a:r>
            <a:r>
              <a:rPr lang="en-US" altLang="zh-CN" dirty="0"/>
              <a:t>ring </a:t>
            </a:r>
            <a:r>
              <a:rPr lang="zh-CN" altLang="en-US" dirty="0"/>
              <a:t>的构建顺序，会使得跨交换机的带宽有很大的差别。显然左边的这种建 </a:t>
            </a:r>
            <a:r>
              <a:rPr lang="en-US" altLang="zh-CN" dirty="0"/>
              <a:t>ring </a:t>
            </a:r>
            <a:r>
              <a:rPr lang="zh-CN" altLang="en-US" dirty="0"/>
              <a:t>的方法是更高效的，而右边则是低效的。这就是 </a:t>
            </a:r>
            <a:r>
              <a:rPr lang="en-US" altLang="zh-CN" dirty="0"/>
              <a:t>AIPod </a:t>
            </a:r>
            <a:r>
              <a:rPr lang="zh-CN" altLang="en-US" dirty="0"/>
              <a:t>里面网络架构感知所带来的收益。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CA3B75-F971-8543-AE93-341B60F36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078" y="2139731"/>
            <a:ext cx="6858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10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AF8756B-B4CB-9043-919B-21A8D399F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BD578D-29B4-FD43-8B9F-764235DE55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我们先来拆解一下网络延迟的构成，除了总线、网卡、光模块、交换机的硬件延迟以外，我们真正有机会优化的只有两个延迟，一个是光纤延迟，另一个是交换机排队时延。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4176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8E3F17E-0C71-0142-9E05-698273BDA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CB2E1DA-53E3-464E-8AA5-CF3B5960A4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光纤时延之所以重要，是因为光速是有限的。光在玻璃里的传输速度是每秒 </a:t>
            </a:r>
            <a:r>
              <a:rPr lang="en-US" altLang="zh-CN" dirty="0"/>
              <a:t>20 </a:t>
            </a:r>
            <a:r>
              <a:rPr lang="zh-CN" altLang="en-US" dirty="0"/>
              <a:t>万公里，换句话说，两个 </a:t>
            </a:r>
            <a:r>
              <a:rPr lang="en-US" altLang="zh-CN" dirty="0"/>
              <a:t>GPU </a:t>
            </a:r>
            <a:r>
              <a:rPr lang="zh-CN" altLang="en-US" dirty="0"/>
              <a:t>间每增加 </a:t>
            </a:r>
            <a:r>
              <a:rPr lang="en-US" altLang="zh-CN" dirty="0"/>
              <a:t>200m </a:t>
            </a:r>
            <a:r>
              <a:rPr lang="zh-CN" altLang="en-US" dirty="0"/>
              <a:t>光纤，就会增加 </a:t>
            </a:r>
            <a:r>
              <a:rPr lang="en-US" altLang="zh-CN" dirty="0"/>
              <a:t>1 </a:t>
            </a:r>
            <a:r>
              <a:rPr lang="zh-CN" altLang="en-US" dirty="0"/>
              <a:t>微秒的时延。为了让集群内任意两个 </a:t>
            </a:r>
            <a:r>
              <a:rPr lang="en-US" altLang="zh-CN" dirty="0"/>
              <a:t>GPU </a:t>
            </a:r>
            <a:r>
              <a:rPr lang="zh-CN" altLang="en-US" dirty="0"/>
              <a:t>之间的延迟尽可能低，</a:t>
            </a:r>
            <a:r>
              <a:rPr lang="en-US" altLang="zh-CN" dirty="0"/>
              <a:t>AIPod </a:t>
            </a:r>
            <a:r>
              <a:rPr lang="zh-CN" altLang="en-US" dirty="0"/>
              <a:t>里我们优化了整个集群在机房内的布局，使得服务器和交换机以及交换机和交换机之间的距离尽可能近，从而能够采用更短的光纤连接。</a:t>
            </a:r>
          </a:p>
          <a:p>
            <a:br>
              <a:rPr lang="zh-CN" altLang="en-US" dirty="0"/>
            </a:br>
            <a:r>
              <a:rPr lang="zh-CN" altLang="en-US" dirty="0"/>
              <a:t>另一方面，交换机排队延迟与交换机的缓存占用有关。一个交换机端口上每有 </a:t>
            </a:r>
            <a:r>
              <a:rPr lang="en-US" altLang="zh-CN" dirty="0"/>
              <a:t>1MB </a:t>
            </a:r>
            <a:r>
              <a:rPr lang="zh-CN" altLang="en-US" dirty="0"/>
              <a:t>的缓存，就会导致 </a:t>
            </a:r>
            <a:r>
              <a:rPr lang="en-US" altLang="zh-CN" dirty="0"/>
              <a:t>25us </a:t>
            </a:r>
            <a:r>
              <a:rPr lang="zh-CN" altLang="en-US" dirty="0"/>
              <a:t>延迟的增加。</a:t>
            </a:r>
            <a:r>
              <a:rPr lang="en-US" altLang="zh-CN" dirty="0"/>
              <a:t>AIPod </a:t>
            </a:r>
            <a:r>
              <a:rPr lang="zh-CN" altLang="en-US" dirty="0"/>
              <a:t>内部我们优化了的拥塞控制参数，尽可能保证在不影响带宽的前提下，降低交换机的缓存占用，以此实现更低的延迟。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4AB446C-C2F5-7242-9CDE-3D56306D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906" y="2255345"/>
            <a:ext cx="6858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96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A7D4031-A92E-6747-A0F4-2F6C4972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337FB7-DA7B-D040-9457-74EBBF6A48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大模型训练经常会碰到各种各样的异常，很多异常会表现为通信库通信异常。但是这些异常的根本原因多数情况下并不是网络问题。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8E8BB6-2C3A-354D-9D0E-CAADAA994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381" y="1498600"/>
            <a:ext cx="6858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89370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129357-6892-4846-8C94-A7DB8C4A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系统全栈架构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1484F1-6273-0547-877D-DD239E67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909" y="1214809"/>
            <a:ext cx="6388140" cy="50847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C8800C-96A5-9E4D-A4D3-D5EF622DC394}"/>
              </a:ext>
            </a:extLst>
          </p:cNvPr>
          <p:cNvSpPr/>
          <p:nvPr/>
        </p:nvSpPr>
        <p:spPr>
          <a:xfrm>
            <a:off x="623635" y="4672361"/>
            <a:ext cx="6857740" cy="1694430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6857740"/>
                      <a:gd name="connsiteY0" fmla="*/ 0 h 1694430"/>
                      <a:gd name="connsiteX1" fmla="*/ 548619 w 6857740"/>
                      <a:gd name="connsiteY1" fmla="*/ 0 h 1694430"/>
                      <a:gd name="connsiteX2" fmla="*/ 1097238 w 6857740"/>
                      <a:gd name="connsiteY2" fmla="*/ 0 h 1694430"/>
                      <a:gd name="connsiteX3" fmla="*/ 1920167 w 6857740"/>
                      <a:gd name="connsiteY3" fmla="*/ 0 h 1694430"/>
                      <a:gd name="connsiteX4" fmla="*/ 2537364 w 6857740"/>
                      <a:gd name="connsiteY4" fmla="*/ 0 h 1694430"/>
                      <a:gd name="connsiteX5" fmla="*/ 3017406 w 6857740"/>
                      <a:gd name="connsiteY5" fmla="*/ 0 h 1694430"/>
                      <a:gd name="connsiteX6" fmla="*/ 3634602 w 6857740"/>
                      <a:gd name="connsiteY6" fmla="*/ 0 h 1694430"/>
                      <a:gd name="connsiteX7" fmla="*/ 4388954 w 6857740"/>
                      <a:gd name="connsiteY7" fmla="*/ 0 h 1694430"/>
                      <a:gd name="connsiteX8" fmla="*/ 5074728 w 6857740"/>
                      <a:gd name="connsiteY8" fmla="*/ 0 h 1694430"/>
                      <a:gd name="connsiteX9" fmla="*/ 5897656 w 6857740"/>
                      <a:gd name="connsiteY9" fmla="*/ 0 h 1694430"/>
                      <a:gd name="connsiteX10" fmla="*/ 6857740 w 6857740"/>
                      <a:gd name="connsiteY10" fmla="*/ 0 h 1694430"/>
                      <a:gd name="connsiteX11" fmla="*/ 6857740 w 6857740"/>
                      <a:gd name="connsiteY11" fmla="*/ 598699 h 1694430"/>
                      <a:gd name="connsiteX12" fmla="*/ 6857740 w 6857740"/>
                      <a:gd name="connsiteY12" fmla="*/ 1163509 h 1694430"/>
                      <a:gd name="connsiteX13" fmla="*/ 6857740 w 6857740"/>
                      <a:gd name="connsiteY13" fmla="*/ 1694430 h 1694430"/>
                      <a:gd name="connsiteX14" fmla="*/ 6171966 w 6857740"/>
                      <a:gd name="connsiteY14" fmla="*/ 1694430 h 1694430"/>
                      <a:gd name="connsiteX15" fmla="*/ 5349037 w 6857740"/>
                      <a:gd name="connsiteY15" fmla="*/ 1694430 h 1694430"/>
                      <a:gd name="connsiteX16" fmla="*/ 4594686 w 6857740"/>
                      <a:gd name="connsiteY16" fmla="*/ 1694430 h 1694430"/>
                      <a:gd name="connsiteX17" fmla="*/ 3977489 w 6857740"/>
                      <a:gd name="connsiteY17" fmla="*/ 1694430 h 1694430"/>
                      <a:gd name="connsiteX18" fmla="*/ 3497447 w 6857740"/>
                      <a:gd name="connsiteY18" fmla="*/ 1694430 h 1694430"/>
                      <a:gd name="connsiteX19" fmla="*/ 2880251 w 6857740"/>
                      <a:gd name="connsiteY19" fmla="*/ 1694430 h 1694430"/>
                      <a:gd name="connsiteX20" fmla="*/ 2331632 w 6857740"/>
                      <a:gd name="connsiteY20" fmla="*/ 1694430 h 1694430"/>
                      <a:gd name="connsiteX21" fmla="*/ 1508703 w 6857740"/>
                      <a:gd name="connsiteY21" fmla="*/ 1694430 h 1694430"/>
                      <a:gd name="connsiteX22" fmla="*/ 1028661 w 6857740"/>
                      <a:gd name="connsiteY22" fmla="*/ 1694430 h 1694430"/>
                      <a:gd name="connsiteX23" fmla="*/ 0 w 6857740"/>
                      <a:gd name="connsiteY23" fmla="*/ 1694430 h 1694430"/>
                      <a:gd name="connsiteX24" fmla="*/ 0 w 6857740"/>
                      <a:gd name="connsiteY24" fmla="*/ 1180453 h 1694430"/>
                      <a:gd name="connsiteX25" fmla="*/ 0 w 6857740"/>
                      <a:gd name="connsiteY25" fmla="*/ 666476 h 1694430"/>
                      <a:gd name="connsiteX26" fmla="*/ 0 w 6857740"/>
                      <a:gd name="connsiteY26" fmla="*/ 0 h 1694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857740" h="1694430" extrusionOk="0">
                        <a:moveTo>
                          <a:pt x="0" y="0"/>
                        </a:moveTo>
                        <a:cubicBezTo>
                          <a:pt x="154654" y="5890"/>
                          <a:pt x="434170" y="-20759"/>
                          <a:pt x="548619" y="0"/>
                        </a:cubicBezTo>
                        <a:cubicBezTo>
                          <a:pt x="663068" y="20759"/>
                          <a:pt x="970691" y="7220"/>
                          <a:pt x="1097238" y="0"/>
                        </a:cubicBezTo>
                        <a:cubicBezTo>
                          <a:pt x="1223785" y="-7220"/>
                          <a:pt x="1645138" y="-33024"/>
                          <a:pt x="1920167" y="0"/>
                        </a:cubicBezTo>
                        <a:cubicBezTo>
                          <a:pt x="2195196" y="33024"/>
                          <a:pt x="2413031" y="19681"/>
                          <a:pt x="2537364" y="0"/>
                        </a:cubicBezTo>
                        <a:cubicBezTo>
                          <a:pt x="2661697" y="-19681"/>
                          <a:pt x="2889663" y="10355"/>
                          <a:pt x="3017406" y="0"/>
                        </a:cubicBezTo>
                        <a:cubicBezTo>
                          <a:pt x="3145149" y="-10355"/>
                          <a:pt x="3385199" y="-5738"/>
                          <a:pt x="3634602" y="0"/>
                        </a:cubicBezTo>
                        <a:cubicBezTo>
                          <a:pt x="3884005" y="5738"/>
                          <a:pt x="4175538" y="23157"/>
                          <a:pt x="4388954" y="0"/>
                        </a:cubicBezTo>
                        <a:cubicBezTo>
                          <a:pt x="4602370" y="-23157"/>
                          <a:pt x="4886384" y="16800"/>
                          <a:pt x="5074728" y="0"/>
                        </a:cubicBezTo>
                        <a:cubicBezTo>
                          <a:pt x="5263072" y="-16800"/>
                          <a:pt x="5550607" y="-34399"/>
                          <a:pt x="5897656" y="0"/>
                        </a:cubicBezTo>
                        <a:cubicBezTo>
                          <a:pt x="6244705" y="34399"/>
                          <a:pt x="6544782" y="-34852"/>
                          <a:pt x="6857740" y="0"/>
                        </a:cubicBezTo>
                        <a:cubicBezTo>
                          <a:pt x="6882644" y="240130"/>
                          <a:pt x="6879281" y="305358"/>
                          <a:pt x="6857740" y="598699"/>
                        </a:cubicBezTo>
                        <a:cubicBezTo>
                          <a:pt x="6836199" y="892040"/>
                          <a:pt x="6885021" y="907658"/>
                          <a:pt x="6857740" y="1163509"/>
                        </a:cubicBezTo>
                        <a:cubicBezTo>
                          <a:pt x="6830460" y="1419360"/>
                          <a:pt x="6851953" y="1561860"/>
                          <a:pt x="6857740" y="1694430"/>
                        </a:cubicBezTo>
                        <a:cubicBezTo>
                          <a:pt x="6557557" y="1707587"/>
                          <a:pt x="6316022" y="1682492"/>
                          <a:pt x="6171966" y="1694430"/>
                        </a:cubicBezTo>
                        <a:cubicBezTo>
                          <a:pt x="6027910" y="1706368"/>
                          <a:pt x="5748247" y="1679110"/>
                          <a:pt x="5349037" y="1694430"/>
                        </a:cubicBezTo>
                        <a:cubicBezTo>
                          <a:pt x="4949827" y="1709750"/>
                          <a:pt x="4958033" y="1714073"/>
                          <a:pt x="4594686" y="1694430"/>
                        </a:cubicBezTo>
                        <a:cubicBezTo>
                          <a:pt x="4231339" y="1674787"/>
                          <a:pt x="4209617" y="1682154"/>
                          <a:pt x="3977489" y="1694430"/>
                        </a:cubicBezTo>
                        <a:cubicBezTo>
                          <a:pt x="3745361" y="1706706"/>
                          <a:pt x="3706298" y="1692379"/>
                          <a:pt x="3497447" y="1694430"/>
                        </a:cubicBezTo>
                        <a:cubicBezTo>
                          <a:pt x="3288596" y="1696481"/>
                          <a:pt x="3116593" y="1704821"/>
                          <a:pt x="2880251" y="1694430"/>
                        </a:cubicBezTo>
                        <a:cubicBezTo>
                          <a:pt x="2643909" y="1684039"/>
                          <a:pt x="2474306" y="1694777"/>
                          <a:pt x="2331632" y="1694430"/>
                        </a:cubicBezTo>
                        <a:cubicBezTo>
                          <a:pt x="2188958" y="1694083"/>
                          <a:pt x="1781189" y="1672806"/>
                          <a:pt x="1508703" y="1694430"/>
                        </a:cubicBezTo>
                        <a:cubicBezTo>
                          <a:pt x="1236217" y="1716054"/>
                          <a:pt x="1156576" y="1670475"/>
                          <a:pt x="1028661" y="1694430"/>
                        </a:cubicBezTo>
                        <a:cubicBezTo>
                          <a:pt x="900746" y="1718385"/>
                          <a:pt x="247148" y="1745094"/>
                          <a:pt x="0" y="1694430"/>
                        </a:cubicBezTo>
                        <a:cubicBezTo>
                          <a:pt x="15248" y="1548992"/>
                          <a:pt x="23060" y="1347493"/>
                          <a:pt x="0" y="1180453"/>
                        </a:cubicBezTo>
                        <a:cubicBezTo>
                          <a:pt x="-23060" y="1013413"/>
                          <a:pt x="-23179" y="919052"/>
                          <a:pt x="0" y="666476"/>
                        </a:cubicBezTo>
                        <a:cubicBezTo>
                          <a:pt x="23179" y="413900"/>
                          <a:pt x="1340" y="1362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16A3EA-5921-7643-AD61-91E37087511B}"/>
              </a:ext>
            </a:extLst>
          </p:cNvPr>
          <p:cNvSpPr/>
          <p:nvPr/>
        </p:nvSpPr>
        <p:spPr>
          <a:xfrm>
            <a:off x="7705649" y="5038963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硬件体系结构不仅需要算力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还包括网络、存储组成的超计节点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C7AB18-F8CA-6248-BDA1-019CB06C1631}"/>
              </a:ext>
            </a:extLst>
          </p:cNvPr>
          <p:cNvSpPr/>
          <p:nvPr/>
        </p:nvSpPr>
        <p:spPr>
          <a:xfrm>
            <a:off x="7705649" y="2948387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通过软硬件协同优化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基于硬件的编译、框架、使能层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700D5E-4C87-BC47-BE35-F530CDD564F1}"/>
              </a:ext>
            </a:extLst>
          </p:cNvPr>
          <p:cNvSpPr/>
          <p:nvPr/>
        </p:nvSpPr>
        <p:spPr>
          <a:xfrm>
            <a:off x="7705649" y="1214809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提供大模型算法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提升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集群整体利用率</a:t>
            </a:r>
          </a:p>
        </p:txBody>
      </p:sp>
    </p:spTree>
    <p:extLst>
      <p:ext uri="{BB962C8B-B14F-4D97-AF65-F5344CB8AC3E}">
        <p14:creationId xmlns:p14="http://schemas.microsoft.com/office/powerpoint/2010/main" val="38467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了解从小模型到大模型，大模型带来的优点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了解了大模型训练需要</a:t>
            </a:r>
            <a:r>
              <a:rPr lang="en-US" altLang="zh-CN" dirty="0"/>
              <a:t>AI</a:t>
            </a:r>
            <a:r>
              <a:rPr lang="zh-CN" altLang="en-US" dirty="0"/>
              <a:t>集群，去降低模型训练时间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了解通过集群架构、通信、存储来提升</a:t>
            </a:r>
            <a:r>
              <a:rPr lang="en-US" altLang="zh-CN" dirty="0"/>
              <a:t>AI</a:t>
            </a:r>
            <a:r>
              <a:rPr lang="zh-CN" altLang="en-US" dirty="0"/>
              <a:t>集群加速比和利用率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843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4C7607A-74F0-D342-B1BA-D53CE0FB80BB}"/>
              </a:ext>
            </a:extLst>
          </p:cNvPr>
          <p:cNvSpPr/>
          <p:nvPr/>
        </p:nvSpPr>
        <p:spPr>
          <a:xfrm>
            <a:off x="279041" y="2125394"/>
            <a:ext cx="2220648" cy="2202539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2220648"/>
                      <a:gd name="connsiteY0" fmla="*/ 0 h 2202539"/>
                      <a:gd name="connsiteX1" fmla="*/ 510749 w 2220648"/>
                      <a:gd name="connsiteY1" fmla="*/ 0 h 2202539"/>
                      <a:gd name="connsiteX2" fmla="*/ 1021498 w 2220648"/>
                      <a:gd name="connsiteY2" fmla="*/ 0 h 2202539"/>
                      <a:gd name="connsiteX3" fmla="*/ 1621073 w 2220648"/>
                      <a:gd name="connsiteY3" fmla="*/ 0 h 2202539"/>
                      <a:gd name="connsiteX4" fmla="*/ 2220648 w 2220648"/>
                      <a:gd name="connsiteY4" fmla="*/ 0 h 2202539"/>
                      <a:gd name="connsiteX5" fmla="*/ 2220648 w 2220648"/>
                      <a:gd name="connsiteY5" fmla="*/ 484559 h 2202539"/>
                      <a:gd name="connsiteX6" fmla="*/ 2220648 w 2220648"/>
                      <a:gd name="connsiteY6" fmla="*/ 969117 h 2202539"/>
                      <a:gd name="connsiteX7" fmla="*/ 2220648 w 2220648"/>
                      <a:gd name="connsiteY7" fmla="*/ 1519752 h 2202539"/>
                      <a:gd name="connsiteX8" fmla="*/ 2220648 w 2220648"/>
                      <a:gd name="connsiteY8" fmla="*/ 2202539 h 2202539"/>
                      <a:gd name="connsiteX9" fmla="*/ 1687692 w 2220648"/>
                      <a:gd name="connsiteY9" fmla="*/ 2202539 h 2202539"/>
                      <a:gd name="connsiteX10" fmla="*/ 1132530 w 2220648"/>
                      <a:gd name="connsiteY10" fmla="*/ 2202539 h 2202539"/>
                      <a:gd name="connsiteX11" fmla="*/ 555162 w 2220648"/>
                      <a:gd name="connsiteY11" fmla="*/ 2202539 h 2202539"/>
                      <a:gd name="connsiteX12" fmla="*/ 0 w 2220648"/>
                      <a:gd name="connsiteY12" fmla="*/ 2202539 h 2202539"/>
                      <a:gd name="connsiteX13" fmla="*/ 0 w 2220648"/>
                      <a:gd name="connsiteY13" fmla="*/ 1629879 h 2202539"/>
                      <a:gd name="connsiteX14" fmla="*/ 0 w 2220648"/>
                      <a:gd name="connsiteY14" fmla="*/ 1079244 h 2202539"/>
                      <a:gd name="connsiteX15" fmla="*/ 0 w 2220648"/>
                      <a:gd name="connsiteY15" fmla="*/ 550635 h 2202539"/>
                      <a:gd name="connsiteX16" fmla="*/ 0 w 2220648"/>
                      <a:gd name="connsiteY16" fmla="*/ 0 h 2202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20648" h="2202539" extrusionOk="0">
                        <a:moveTo>
                          <a:pt x="0" y="0"/>
                        </a:moveTo>
                        <a:cubicBezTo>
                          <a:pt x="142256" y="-10718"/>
                          <a:pt x="304978" y="25319"/>
                          <a:pt x="510749" y="0"/>
                        </a:cubicBezTo>
                        <a:cubicBezTo>
                          <a:pt x="716520" y="-25319"/>
                          <a:pt x="790361" y="-5362"/>
                          <a:pt x="1021498" y="0"/>
                        </a:cubicBezTo>
                        <a:cubicBezTo>
                          <a:pt x="1252635" y="5362"/>
                          <a:pt x="1411276" y="-2417"/>
                          <a:pt x="1621073" y="0"/>
                        </a:cubicBezTo>
                        <a:cubicBezTo>
                          <a:pt x="1830870" y="2417"/>
                          <a:pt x="2017132" y="10876"/>
                          <a:pt x="2220648" y="0"/>
                        </a:cubicBezTo>
                        <a:cubicBezTo>
                          <a:pt x="2233589" y="211148"/>
                          <a:pt x="2226673" y="244863"/>
                          <a:pt x="2220648" y="484559"/>
                        </a:cubicBezTo>
                        <a:cubicBezTo>
                          <a:pt x="2214623" y="724255"/>
                          <a:pt x="2205187" y="869062"/>
                          <a:pt x="2220648" y="969117"/>
                        </a:cubicBezTo>
                        <a:cubicBezTo>
                          <a:pt x="2236109" y="1069172"/>
                          <a:pt x="2219704" y="1369891"/>
                          <a:pt x="2220648" y="1519752"/>
                        </a:cubicBezTo>
                        <a:cubicBezTo>
                          <a:pt x="2221592" y="1669613"/>
                          <a:pt x="2252699" y="1984275"/>
                          <a:pt x="2220648" y="2202539"/>
                        </a:cubicBezTo>
                        <a:cubicBezTo>
                          <a:pt x="2059803" y="2185861"/>
                          <a:pt x="1924246" y="2226110"/>
                          <a:pt x="1687692" y="2202539"/>
                        </a:cubicBezTo>
                        <a:cubicBezTo>
                          <a:pt x="1451138" y="2178968"/>
                          <a:pt x="1374902" y="2181832"/>
                          <a:pt x="1132530" y="2202539"/>
                        </a:cubicBezTo>
                        <a:cubicBezTo>
                          <a:pt x="890158" y="2223246"/>
                          <a:pt x="692047" y="2184948"/>
                          <a:pt x="555162" y="2202539"/>
                        </a:cubicBezTo>
                        <a:cubicBezTo>
                          <a:pt x="418277" y="2220130"/>
                          <a:pt x="180368" y="2175892"/>
                          <a:pt x="0" y="2202539"/>
                        </a:cubicBezTo>
                        <a:cubicBezTo>
                          <a:pt x="-19419" y="1993615"/>
                          <a:pt x="-15122" y="1758069"/>
                          <a:pt x="0" y="1629879"/>
                        </a:cubicBezTo>
                        <a:cubicBezTo>
                          <a:pt x="15122" y="1501689"/>
                          <a:pt x="-26666" y="1230542"/>
                          <a:pt x="0" y="1079244"/>
                        </a:cubicBezTo>
                        <a:cubicBezTo>
                          <a:pt x="26666" y="927946"/>
                          <a:pt x="-20410" y="762583"/>
                          <a:pt x="0" y="550635"/>
                        </a:cubicBezTo>
                        <a:cubicBezTo>
                          <a:pt x="20410" y="338687"/>
                          <a:pt x="25680" y="11224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54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1" y="605525"/>
            <a:ext cx="11161239" cy="589190"/>
          </a:xfrm>
        </p:spPr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324303"/>
            <a:ext cx="11161240" cy="4928171"/>
          </a:xfrm>
        </p:spPr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 </a:t>
            </a:r>
            <a:r>
              <a:rPr lang="en-US" altLang="zh-CN" sz="2400" b="1" dirty="0">
                <a:latin typeface="Gill Sans MT" panose="020B0502020104020203" pitchFamily="34" charset="0"/>
              </a:rPr>
              <a:t>+</a:t>
            </a:r>
            <a:r>
              <a:rPr lang="zh-CN" altLang="en-US" sz="2400" b="1" dirty="0">
                <a:latin typeface="Gill Sans MT" panose="020B0502020104020203" pitchFamily="34" charset="0"/>
              </a:rPr>
              <a:t> 大模型：</a:t>
            </a: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集群服务器形态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集群训练的指标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集群服务器架构：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集群组成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参数服务器模式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同步与异步并行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集群通信方式：</a:t>
            </a:r>
            <a:r>
              <a:rPr lang="zh-CN" altLang="en-US" sz="2000" dirty="0">
                <a:latin typeface="Gill Sans MT" panose="020B0502020104020203" pitchFamily="34" charset="0"/>
              </a:rPr>
              <a:t>通信硬件实现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集群组网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集群软件通信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通信实现方式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分布式通信原语：</a:t>
            </a:r>
            <a:r>
              <a:rPr lang="zh-CN" altLang="en-US" sz="2000" dirty="0">
                <a:latin typeface="Gill Sans MT" panose="020B0502020104020203" pitchFamily="34" charset="0"/>
              </a:rPr>
              <a:t>通信源语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点对点通信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集合通信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分布式存储系统</a:t>
            </a:r>
            <a:r>
              <a:rPr lang="zh-CN" altLang="en-US" sz="2000" b="1" dirty="0">
                <a:latin typeface="Gill Sans MT" panose="020B0502020104020203" pitchFamily="34" charset="0"/>
              </a:rPr>
              <a:t>：</a:t>
            </a:r>
            <a:r>
              <a:rPr lang="zh-CN" altLang="en-US" sz="2000" dirty="0">
                <a:latin typeface="Gill Sans MT" panose="020B0502020104020203" pitchFamily="34" charset="0"/>
              </a:rPr>
              <a:t>大模型权重存储方式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多级存储系统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集群回顾：</a:t>
            </a:r>
            <a:r>
              <a:rPr lang="en-US" altLang="zh-CN" sz="2000" dirty="0">
                <a:latin typeface="Gill Sans MT" panose="020B0502020104020203" pitchFamily="34" charset="0"/>
              </a:rPr>
              <a:t>NVIDIA</a:t>
            </a:r>
            <a:r>
              <a:rPr lang="zh-CN" altLang="en-US" sz="2000" dirty="0">
                <a:latin typeface="Gill Sans MT" panose="020B0502020104020203" pitchFamily="34" charset="0"/>
              </a:rPr>
              <a:t> 与 </a:t>
            </a:r>
            <a:r>
              <a:rPr lang="en-US" altLang="zh-CN" sz="2000" dirty="0"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latin typeface="Gill Sans MT" panose="020B0502020104020203" pitchFamily="34" charset="0"/>
              </a:rPr>
              <a:t> 超级计算节点</a:t>
            </a:r>
            <a:r>
              <a:rPr lang="en-US" altLang="zh-CN" sz="2000" dirty="0">
                <a:latin typeface="Gill Sans MT" panose="020B0502020104020203" pitchFamily="34" charset="0"/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496E58-574A-9D48-962E-8E570BAA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高性能网络的挑战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2C91F9-A4FE-E249-A2AE-8C69976CAD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网络规模</a:t>
            </a:r>
            <a:endParaRPr lang="en-US" altLang="zh-CN" dirty="0"/>
          </a:p>
          <a:p>
            <a:pPr lvl="1"/>
            <a:r>
              <a:rPr lang="zh-CN" altLang="en-US" dirty="0"/>
              <a:t>刚才我们也提到，</a:t>
            </a:r>
            <a:r>
              <a:rPr lang="en-US" altLang="zh-CN" dirty="0"/>
              <a:t>AI</a:t>
            </a:r>
            <a:r>
              <a:rPr lang="zh-CN" altLang="en-US" dirty="0"/>
              <a:t>训练都是</a:t>
            </a:r>
            <a:r>
              <a:rPr lang="en-US" altLang="zh-CN" dirty="0"/>
              <a:t>10000</a:t>
            </a:r>
            <a:r>
              <a:rPr lang="zh-CN" altLang="en-US" dirty="0"/>
              <a:t>个</a:t>
            </a:r>
            <a:r>
              <a:rPr lang="en-US" altLang="zh-CN" dirty="0"/>
              <a:t>GPU</a:t>
            </a:r>
            <a:r>
              <a:rPr lang="zh-CN" altLang="en-US" dirty="0"/>
              <a:t>起步，也有的达到十万级。从架构上，目标网络就必须</a:t>
            </a:r>
            <a:r>
              <a:rPr lang="en-US" altLang="zh-CN" dirty="0"/>
              <a:t>hold</a:t>
            </a:r>
            <a:r>
              <a:rPr lang="zh-CN" altLang="en-US" dirty="0"/>
              <a:t>得住这么多的计算节点。而且，在节点增加的同时，集群算力尽量线性提升，不能引入过高的通信开销，损失算力</a:t>
            </a:r>
            <a:endParaRPr lang="en-US" altLang="zh-CN" dirty="0"/>
          </a:p>
          <a:p>
            <a:r>
              <a:rPr lang="zh-CN" altLang="en-US" dirty="0"/>
              <a:t>网络带宽</a:t>
            </a:r>
            <a:endParaRPr lang="en-US" altLang="zh-CN" dirty="0"/>
          </a:p>
          <a:p>
            <a:pPr lvl="1"/>
            <a:r>
              <a:rPr lang="zh-CN" altLang="en-US" dirty="0"/>
              <a:t>超高性能的</a:t>
            </a:r>
            <a:r>
              <a:rPr lang="en-US" altLang="zh-CN" dirty="0"/>
              <a:t>GPU</a:t>
            </a:r>
            <a:r>
              <a:rPr lang="zh-CN" altLang="en-US" dirty="0"/>
              <a:t>，加上千亿、万亿参数的训练规模，使得计算节点之间的通信量，达到了百</a:t>
            </a:r>
            <a:r>
              <a:rPr lang="en-US" altLang="zh-CN" dirty="0"/>
              <a:t>GB</a:t>
            </a:r>
            <a:r>
              <a:rPr lang="zh-CN" altLang="en-US" dirty="0"/>
              <a:t>量级。再加上各种并行模式、加速框架的引入，节点之间的通道带宽需求会更高</a:t>
            </a:r>
            <a:endParaRPr lang="en-US" altLang="zh-CN" dirty="0"/>
          </a:p>
          <a:p>
            <a:pPr lvl="1"/>
            <a:r>
              <a:rPr lang="zh-CN" altLang="en-US" dirty="0"/>
              <a:t>流量调控</a:t>
            </a:r>
            <a:endParaRPr lang="en-US" altLang="zh-CN" dirty="0"/>
          </a:p>
          <a:p>
            <a:pPr lvl="1"/>
            <a:r>
              <a:rPr lang="zh-CN" altLang="en-US" dirty="0"/>
              <a:t>传统的网络架构，在应对</a:t>
            </a:r>
            <a:r>
              <a:rPr lang="en-US" altLang="zh-CN" dirty="0"/>
              <a:t>AI</a:t>
            </a:r>
            <a:r>
              <a:rPr lang="zh-CN" altLang="en-US" dirty="0"/>
              <a:t>大模型训练产生的数据流时，存在缺陷。所以，目标网络需要在架构上做文章，更好地控制数据流路径，让节点和通道的流量更均衡，避免发生拥塞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1058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B3B3986-FB43-3348-A953-9BE604A6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4EF5A53-96FF-D846-B972-E8E67A45DF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协议升级</a:t>
            </a:r>
            <a:endParaRPr lang="en-US" altLang="zh-CN" dirty="0"/>
          </a:p>
          <a:p>
            <a:r>
              <a:rPr lang="zh-CN" altLang="en-US" dirty="0"/>
              <a:t>网络协议是网络工作的行为准则。它的好坏，直接决定了网络的性能、效率和延迟。</a:t>
            </a:r>
          </a:p>
          <a:p>
            <a:r>
              <a:rPr lang="zh-CN" altLang="en-US" dirty="0"/>
              <a:t>传统数据中心的</a:t>
            </a:r>
            <a:r>
              <a:rPr lang="en-US" altLang="zh-CN" dirty="0"/>
              <a:t>TCP/IP</a:t>
            </a:r>
            <a:r>
              <a:rPr lang="zh-CN" altLang="en-US" dirty="0"/>
              <a:t>协议，早已已无法满足高性能网络的大带宽、低时延需求。性能更强的</a:t>
            </a:r>
            <a:r>
              <a:rPr lang="en-US" altLang="zh-CN" dirty="0"/>
              <a:t>IB</a:t>
            </a:r>
            <a:r>
              <a:rPr lang="zh-CN" altLang="en-US" dirty="0"/>
              <a:t>（</a:t>
            </a:r>
            <a:r>
              <a:rPr lang="en-US" altLang="zh-CN" dirty="0"/>
              <a:t>InfiniBand</a:t>
            </a:r>
            <a:r>
              <a:rPr lang="zh-CN" altLang="en-US" dirty="0"/>
              <a:t>）协议、</a:t>
            </a:r>
            <a:r>
              <a:rPr lang="en-US" altLang="zh-CN" dirty="0"/>
              <a:t>RDMA</a:t>
            </a:r>
            <a:r>
              <a:rPr lang="zh-CN" altLang="en-US" dirty="0"/>
              <a:t>协议，已然成为主流。有实力的厂家，还会基于自家硬件设备，自研更高效的协议</a:t>
            </a:r>
            <a:endParaRPr lang="en-US" altLang="zh-CN" dirty="0"/>
          </a:p>
          <a:p>
            <a:r>
              <a:rPr lang="zh-CN" altLang="en-US" dirty="0"/>
              <a:t>时延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9220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5A02FA1-A717-494E-9C17-99771BE9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976318-9A1D-E240-81EA-E73954B182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其中，光电传输时延和数据串行时延相对较小，且很难通过架构设计来优化，我们应重点关注主机处理时延和设备转发时延。在各大企业积极寻求的高性能计算方案中，基于以太网的</a:t>
            </a:r>
            <a:r>
              <a:rPr lang="en-US" altLang="zh-CN" dirty="0"/>
              <a:t>RDMA(Remote Direct Memory Access)</a:t>
            </a:r>
            <a:r>
              <a:rPr lang="zh-CN" altLang="en-US" dirty="0"/>
              <a:t>凭借其高性能和低成本优势逐渐取代</a:t>
            </a:r>
            <a:r>
              <a:rPr lang="en-US" altLang="zh-CN" dirty="0"/>
              <a:t>InfiniBand</a:t>
            </a:r>
            <a:r>
              <a:rPr lang="zh-CN" altLang="en-US" dirty="0"/>
              <a:t>而成为主流技术。</a:t>
            </a:r>
            <a:r>
              <a:rPr lang="en-US" altLang="zh-CN" dirty="0"/>
              <a:t>RoCEv2(RDMA over Converged Ethernet)</a:t>
            </a:r>
            <a:r>
              <a:rPr lang="zh-CN" altLang="en-US" dirty="0"/>
              <a:t>技术基于</a:t>
            </a:r>
            <a:r>
              <a:rPr lang="en-US" altLang="zh-CN" dirty="0"/>
              <a:t>UDP</a:t>
            </a:r>
            <a:r>
              <a:rPr lang="zh-CN" altLang="en-US" dirty="0"/>
              <a:t>协议，对于建设支撑</a:t>
            </a:r>
            <a:r>
              <a:rPr lang="en-US" altLang="zh-CN" dirty="0"/>
              <a:t>AI</a:t>
            </a:r>
            <a:r>
              <a:rPr lang="zh-CN" altLang="en-US" dirty="0"/>
              <a:t>应用的高性能无损以太网络变得尤为重要。</a:t>
            </a:r>
          </a:p>
          <a:p>
            <a:br>
              <a:rPr lang="zh-CN" altLang="en-US"/>
            </a:b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1AF3A3-86DC-1048-8E94-FCB83A063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046" y="3429000"/>
            <a:ext cx="7676960" cy="26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64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2EFE1D-E5D3-EF47-955B-02B8970E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5120ED-EEC2-064F-A8ED-F098A8E61C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DE48A2-9E60-C047-81E0-6F2308D89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4890"/>
            <a:ext cx="12196763" cy="67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62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7A1A356-825E-5743-B0B0-175D2FA766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网络拓扑</a:t>
            </a:r>
          </a:p>
        </p:txBody>
      </p:sp>
    </p:spTree>
    <p:extLst>
      <p:ext uri="{BB962C8B-B14F-4D97-AF65-F5344CB8AC3E}">
        <p14:creationId xmlns:p14="http://schemas.microsoft.com/office/powerpoint/2010/main" val="3884031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26300</TotalTime>
  <Words>1338</Words>
  <Application>Microsoft Macintosh PowerPoint</Application>
  <PresentationFormat>自定义</PresentationFormat>
  <Paragraphs>105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 + AI系统全栈架构</vt:lpstr>
      <vt:lpstr>大模型业务全流程</vt:lpstr>
      <vt:lpstr>关于本内容</vt:lpstr>
      <vt:lpstr>高性能网络的挑战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服务器机柜组装图</vt:lpstr>
      <vt:lpstr>通讯硬件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8440</cp:revision>
  <cp:lastPrinted>2023-09-08T09:14:01Z</cp:lastPrinted>
  <dcterms:created xsi:type="dcterms:W3CDTF">2020-08-28T08:44:19Z</dcterms:created>
  <dcterms:modified xsi:type="dcterms:W3CDTF">2023-10-15T04:59:59Z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